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8" r:id="rId2"/>
    <p:sldId id="259" r:id="rId3"/>
    <p:sldId id="275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9469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Times New Roman" pitchFamily="18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ric Herzog" initials="" lastIdx="6" clrIdx="0"/>
  <p:cmAuthor id="1" name="Microsoft" initials="" lastIdx="2" clrIdx="1"/>
  <p:cmAuthor id="2" name="Jack Roberts" initials="" lastIdx="3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F592D"/>
    <a:srgbClr val="990000"/>
    <a:srgbClr val="006699"/>
    <a:srgbClr val="336699"/>
    <a:srgbClr val="CC3300"/>
    <a:srgbClr val="CC00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811" autoAdjust="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defTabSz="927100"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000" y="0"/>
            <a:ext cx="30099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algn="r" defTabSz="927100"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099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defTabSz="927100"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000" y="8820150"/>
            <a:ext cx="30099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algn="r" defTabSz="927100" eaLnBrk="1" hangingPunct="1">
              <a:defRPr sz="1200">
                <a:latin typeface="Times New Roman" pitchFamily="18" charset="0"/>
              </a:defRPr>
            </a:lvl1pPr>
          </a:lstStyle>
          <a:p>
            <a:fld id="{6204FF43-C8FD-4EF0-B514-A866393EC9A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defTabSz="927100"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099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algn="r" defTabSz="927100"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410075"/>
            <a:ext cx="50958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099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defTabSz="927100"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820150"/>
            <a:ext cx="30099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algn="r" defTabSz="927100" eaLnBrk="1" hangingPunct="1">
              <a:defRPr sz="1200">
                <a:latin typeface="Times New Roman" pitchFamily="18" charset="0"/>
              </a:defRPr>
            </a:lvl1pPr>
          </a:lstStyle>
          <a:p>
            <a:fld id="{73659FFB-D5C5-47D0-A86C-94ADA8ECC10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420" name="Rectangle 140"/>
          <p:cNvSpPr>
            <a:spLocks noGrp="1" noChangeArrowheads="1"/>
          </p:cNvSpPr>
          <p:nvPr>
            <p:ph type="ctrTitle" sz="quarter"/>
          </p:nvPr>
        </p:nvSpPr>
        <p:spPr>
          <a:xfrm>
            <a:off x="2590800" y="2640013"/>
            <a:ext cx="6019800" cy="1230312"/>
          </a:xfrm>
        </p:spPr>
        <p:txBody>
          <a:bodyPr/>
          <a:lstStyle>
            <a:lvl1pPr algn="r">
              <a:defRPr sz="3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7421" name="Rectangle 14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590800" y="3867150"/>
            <a:ext cx="6019800" cy="685800"/>
          </a:xfrm>
        </p:spPr>
        <p:txBody>
          <a:bodyPr/>
          <a:lstStyle>
            <a:lvl1pPr marL="0" indent="0" algn="r">
              <a:buFontTx/>
              <a:buNone/>
              <a:defRPr sz="18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7422" name="Rectangle 14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7423" name="Rectangle 14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7424" name="Rectangle 14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0A7479-BB53-4887-92A2-017BDB9152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72883F-1006-4322-A4DD-CE8D86B528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381000"/>
            <a:ext cx="20002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381000"/>
            <a:ext cx="58483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064B55-4422-4905-8B93-E0E51298B4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01000" cy="1157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9243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10100" y="1600200"/>
            <a:ext cx="3924300" cy="4572000"/>
          </a:xfrm>
        </p:spPr>
        <p:txBody>
          <a:bodyPr/>
          <a:lstStyle/>
          <a:p>
            <a:r>
              <a:rPr lang="en-US" smtClean="0"/>
              <a:t>Click icon to add clip art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>
          <a:xfrm>
            <a:off x="228600" y="6324600"/>
            <a:ext cx="1676400" cy="2476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24600"/>
            <a:ext cx="2895600" cy="2476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72400" y="6324600"/>
            <a:ext cx="1066800" cy="247650"/>
          </a:xfrm>
        </p:spPr>
        <p:txBody>
          <a:bodyPr/>
          <a:lstStyle>
            <a:lvl1pPr>
              <a:defRPr/>
            </a:lvl1pPr>
          </a:lstStyle>
          <a:p>
            <a:fld id="{96983354-663D-40C1-AE0C-C96216DC8F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0A4241-7A1E-4A42-AE85-98A0D974BC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30A9ED-7EBC-4DBC-8A5A-A740D02E67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9243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600200"/>
            <a:ext cx="39243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F90731-EA2B-4B54-B47B-FF89EEFFFD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196A89-C25E-4F54-A39F-D507BA4064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D48777-0DDB-44D0-B842-FE1438E694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5C0C9E-56F1-4431-918A-D2251C79CC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E2B71-0967-45F4-A3BF-416784D8CC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C8C736-63C0-4BC1-A338-A2D567B0E0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393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8001000" cy="115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6394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8001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6398" name="Rectangle 142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228600" y="6324600"/>
            <a:ext cx="16764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000000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96399" name="Rectangle 14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057400" y="6324600"/>
            <a:ext cx="2895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000000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96400" name="Rectangle 1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324600"/>
            <a:ext cx="10668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+mn-lt"/>
              </a:defRPr>
            </a:lvl1pPr>
          </a:lstStyle>
          <a:p>
            <a:fld id="{5D819575-DFB7-4D0B-BA16-1A58D544478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40000"/>
        </a:spcBef>
        <a:spcAft>
          <a:spcPct val="0"/>
        </a:spcAft>
        <a:buClr>
          <a:srgbClr val="000000"/>
        </a:buClr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Font typeface="Century Gothic" pitchFamily="34" charset="0"/>
        <a:buChar char="−"/>
        <a:defRPr sz="22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Font typeface="Century Gothic" pitchFamily="34" charset="0"/>
        <a:buChar char="−"/>
        <a:defRPr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office.microsoft.com/clipar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40" name="Rectangle 1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Your Name</a:t>
            </a:r>
          </a:p>
          <a:p>
            <a:pPr>
              <a:lnSpc>
                <a:spcPct val="90000"/>
              </a:lnSpc>
            </a:pPr>
            <a:r>
              <a:rPr lang="en-US"/>
              <a:t>Date</a:t>
            </a:r>
          </a:p>
        </p:txBody>
      </p:sp>
      <p:sp>
        <p:nvSpPr>
          <p:cNvPr id="99341" name="Rectangle 1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400" b="0" smtClean="0"/>
              <a:t>My</a:t>
            </a:r>
            <a:r>
              <a:rPr lang="en-US" sz="3400" b="0" smtClean="0"/>
              <a:t> State:</a:t>
            </a:r>
            <a:r>
              <a:rPr lang="en-US" sz="3400" b="0"/>
              <a:t/>
            </a:r>
            <a:br>
              <a:rPr lang="en-US" sz="3400" b="0"/>
            </a:br>
            <a:r>
              <a:rPr lang="en-US" sz="3400"/>
              <a:t>[Name of Your State]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Population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1950:</a:t>
            </a:r>
          </a:p>
          <a:p>
            <a:r>
              <a:rPr lang="en-US"/>
              <a:t>1960:</a:t>
            </a:r>
          </a:p>
          <a:p>
            <a:r>
              <a:rPr lang="en-US"/>
              <a:t>1970:</a:t>
            </a:r>
          </a:p>
          <a:p>
            <a:r>
              <a:rPr lang="en-US"/>
              <a:t>1980:</a:t>
            </a:r>
          </a:p>
          <a:p>
            <a:r>
              <a:rPr lang="en-US"/>
              <a:t>1990:</a:t>
            </a:r>
          </a:p>
          <a:p>
            <a:r>
              <a:rPr lang="en-US"/>
              <a:t>2000</a:t>
            </a:r>
          </a:p>
          <a:p>
            <a:endParaRPr lang="en-US"/>
          </a:p>
          <a:p>
            <a:pPr>
              <a:buFontTx/>
              <a:buNone/>
            </a:pPr>
            <a:r>
              <a:rPr lang="en-US"/>
              <a:t>	Over the past fifty years the population has (increased/decreased).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Economy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Chief products of the state include:</a:t>
            </a:r>
          </a:p>
          <a:p>
            <a:pPr lvl="1"/>
            <a:r>
              <a:rPr lang="en-US"/>
              <a:t>Agricultural (farm) products</a:t>
            </a:r>
          </a:p>
          <a:p>
            <a:pPr lvl="1"/>
            <a:r>
              <a:rPr lang="en-US"/>
              <a:t>Mining products</a:t>
            </a:r>
          </a:p>
          <a:p>
            <a:pPr lvl="1"/>
            <a:r>
              <a:rPr lang="en-US"/>
              <a:t>Manufactured goods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Weather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average high temperature in July is:</a:t>
            </a:r>
          </a:p>
          <a:p>
            <a:r>
              <a:rPr lang="en-US"/>
              <a:t>The average high temperature in January is:</a:t>
            </a:r>
          </a:p>
          <a:p>
            <a:r>
              <a:rPr lang="en-US"/>
              <a:t>The average yearly precipitation is: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Natural Resources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Water</a:t>
            </a:r>
          </a:p>
          <a:p>
            <a:pPr lvl="1"/>
            <a:r>
              <a:rPr lang="en-US"/>
              <a:t>Name the major rivers and bodies of water.</a:t>
            </a:r>
          </a:p>
          <a:p>
            <a:r>
              <a:rPr lang="en-US"/>
              <a:t>Minerals</a:t>
            </a:r>
          </a:p>
          <a:p>
            <a:pPr lvl="1"/>
            <a:r>
              <a:rPr lang="en-US"/>
              <a:t>Name and describe a few different kinds of minerals.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Natural Resources, continued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Plant Life</a:t>
            </a:r>
          </a:p>
          <a:p>
            <a:pPr lvl="1"/>
            <a:r>
              <a:rPr lang="en-US"/>
              <a:t>Name and describe some of the trees and wildflowers.</a:t>
            </a:r>
          </a:p>
          <a:p>
            <a:r>
              <a:rPr lang="en-US"/>
              <a:t>Animal Life</a:t>
            </a:r>
          </a:p>
          <a:p>
            <a:pPr lvl="1"/>
            <a:r>
              <a:rPr lang="en-US"/>
              <a:t>Name and describe some of the wild animals.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Places to Visit</a:t>
            </a:r>
          </a:p>
        </p:txBody>
      </p:sp>
      <p:sp>
        <p:nvSpPr>
          <p:cNvPr id="121860" name="Text Box 4"/>
          <p:cNvSpPr txBox="1">
            <a:spLocks noChangeArrowheads="1"/>
          </p:cNvSpPr>
          <p:nvPr/>
        </p:nvSpPr>
        <p:spPr bwMode="auto">
          <a:xfrm>
            <a:off x="533400" y="1600200"/>
            <a:ext cx="8153400" cy="4619625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40000"/>
              </a:spcBef>
              <a:buClr>
                <a:srgbClr val="000000"/>
              </a:buClr>
            </a:pPr>
            <a:r>
              <a:rPr lang="en-US" sz="2400">
                <a:solidFill>
                  <a:srgbClr val="000000"/>
                </a:solidFill>
                <a:latin typeface="Century Gothic" pitchFamily="34" charset="0"/>
              </a:rPr>
              <a:t>Choose one place in your state that would be interesting to visit. Tell where it is located in the state and why it would be interesting to visit.</a:t>
            </a:r>
          </a:p>
          <a:p>
            <a:pPr eaLnBrk="1" hangingPunct="1">
              <a:spcBef>
                <a:spcPct val="40000"/>
              </a:spcBef>
              <a:buClr>
                <a:srgbClr val="000000"/>
              </a:buClr>
            </a:pPr>
            <a:endParaRPr lang="en-US" sz="2400">
              <a:solidFill>
                <a:srgbClr val="000000"/>
              </a:solidFill>
              <a:latin typeface="Century Gothic" pitchFamily="34" charset="0"/>
            </a:endParaRPr>
          </a:p>
          <a:p>
            <a:pPr eaLnBrk="1" hangingPunct="1">
              <a:spcBef>
                <a:spcPct val="40000"/>
              </a:spcBef>
              <a:buClr>
                <a:srgbClr val="000000"/>
              </a:buClr>
            </a:pPr>
            <a:endParaRPr lang="en-US" sz="2400">
              <a:solidFill>
                <a:srgbClr val="000000"/>
              </a:solidFill>
              <a:latin typeface="Century Gothic" pitchFamily="34" charset="0"/>
            </a:endParaRPr>
          </a:p>
          <a:p>
            <a:pPr eaLnBrk="1" hangingPunct="1">
              <a:spcBef>
                <a:spcPct val="40000"/>
              </a:spcBef>
              <a:buClr>
                <a:srgbClr val="000000"/>
              </a:buClr>
            </a:pPr>
            <a:endParaRPr lang="en-US" sz="2400">
              <a:solidFill>
                <a:srgbClr val="000000"/>
              </a:solidFill>
              <a:latin typeface="Century Gothic" pitchFamily="34" charset="0"/>
            </a:endParaRPr>
          </a:p>
          <a:p>
            <a:pPr eaLnBrk="1" hangingPunct="1">
              <a:spcBef>
                <a:spcPct val="40000"/>
              </a:spcBef>
              <a:buClr>
                <a:srgbClr val="000000"/>
              </a:buClr>
            </a:pPr>
            <a:endParaRPr lang="en-US" sz="2400">
              <a:solidFill>
                <a:srgbClr val="000000"/>
              </a:solidFill>
              <a:latin typeface="Century Gothic" pitchFamily="34" charset="0"/>
            </a:endParaRPr>
          </a:p>
          <a:p>
            <a:pPr eaLnBrk="1" hangingPunct="1">
              <a:spcBef>
                <a:spcPct val="40000"/>
              </a:spcBef>
              <a:buClr>
                <a:srgbClr val="000000"/>
              </a:buClr>
            </a:pPr>
            <a:endParaRPr lang="en-US" sz="2400">
              <a:solidFill>
                <a:srgbClr val="000000"/>
              </a:solidFill>
              <a:latin typeface="Century Gothic" pitchFamily="34" charset="0"/>
            </a:endParaRPr>
          </a:p>
          <a:p>
            <a:pPr eaLnBrk="1" hangingPunct="1">
              <a:spcBef>
                <a:spcPct val="40000"/>
              </a:spcBef>
              <a:buClr>
                <a:srgbClr val="000000"/>
              </a:buClr>
            </a:pPr>
            <a:r>
              <a:rPr lang="en-US" sz="2400">
                <a:solidFill>
                  <a:srgbClr val="000000"/>
                </a:solidFill>
                <a:latin typeface="Century Gothic" pitchFamily="34" charset="0"/>
              </a:rPr>
              <a:t>Note: You can use Microsoft Internet Explorer to find information about your site.</a:t>
            </a:r>
            <a:endParaRPr lang="en-US" sz="240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Famous People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Choose three well known residents of your state. Tell what they did to become famous.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State Motto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Tell about the state motto and what makes this state special.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Works Cited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List the resources you used for your research.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90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Symbols of [name of your state]</a:t>
            </a:r>
          </a:p>
        </p:txBody>
      </p:sp>
      <p:sp>
        <p:nvSpPr>
          <p:cNvPr id="101391" name="Rectangle 1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/>
              <a:t>The state bird is:</a:t>
            </a:r>
          </a:p>
          <a:p>
            <a:r>
              <a:rPr lang="en-US"/>
              <a:t>The state flower is:</a:t>
            </a:r>
          </a:p>
          <a:p>
            <a:r>
              <a:rPr lang="en-US"/>
              <a:t>The state tree is:</a:t>
            </a:r>
          </a:p>
        </p:txBody>
      </p:sp>
      <p:sp>
        <p:nvSpPr>
          <p:cNvPr id="101394" name="Text Box 18"/>
          <p:cNvSpPr txBox="1">
            <a:spLocks noChangeArrowheads="1"/>
          </p:cNvSpPr>
          <p:nvPr/>
        </p:nvSpPr>
        <p:spPr bwMode="auto">
          <a:xfrm>
            <a:off x="990600" y="3505200"/>
            <a:ext cx="1981200" cy="2362200"/>
          </a:xfrm>
          <a:prstGeom prst="rect">
            <a:avLst/>
          </a:prstGeom>
          <a:noFill/>
          <a:ln w="635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Century Gothic" pitchFamily="34" charset="0"/>
              </a:rPr>
              <a:t>Add a </a:t>
            </a:r>
            <a:br>
              <a:rPr lang="en-US">
                <a:solidFill>
                  <a:srgbClr val="000000"/>
                </a:solidFill>
                <a:latin typeface="Century Gothic" pitchFamily="34" charset="0"/>
              </a:rPr>
            </a:br>
            <a:r>
              <a:rPr lang="en-US">
                <a:solidFill>
                  <a:srgbClr val="000000"/>
                </a:solidFill>
                <a:latin typeface="Century Gothic" pitchFamily="34" charset="0"/>
              </a:rPr>
              <a:t>picture </a:t>
            </a:r>
            <a:br>
              <a:rPr lang="en-US">
                <a:solidFill>
                  <a:srgbClr val="000000"/>
                </a:solidFill>
                <a:latin typeface="Century Gothic" pitchFamily="34" charset="0"/>
              </a:rPr>
            </a:br>
            <a:r>
              <a:rPr lang="en-US">
                <a:solidFill>
                  <a:srgbClr val="000000"/>
                </a:solidFill>
                <a:latin typeface="Century Gothic" pitchFamily="34" charset="0"/>
              </a:rPr>
              <a:t>here.</a:t>
            </a:r>
          </a:p>
        </p:txBody>
      </p:sp>
      <p:sp>
        <p:nvSpPr>
          <p:cNvPr id="101395" name="Text Box 19"/>
          <p:cNvSpPr txBox="1">
            <a:spLocks noChangeArrowheads="1"/>
          </p:cNvSpPr>
          <p:nvPr/>
        </p:nvSpPr>
        <p:spPr bwMode="auto">
          <a:xfrm>
            <a:off x="3200400" y="3505200"/>
            <a:ext cx="1981200" cy="2362200"/>
          </a:xfrm>
          <a:prstGeom prst="rect">
            <a:avLst/>
          </a:prstGeom>
          <a:noFill/>
          <a:ln w="635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Century Gothic" pitchFamily="34" charset="0"/>
              </a:rPr>
              <a:t>Add a </a:t>
            </a:r>
            <a:br>
              <a:rPr lang="en-US">
                <a:solidFill>
                  <a:srgbClr val="000000"/>
                </a:solidFill>
                <a:latin typeface="Century Gothic" pitchFamily="34" charset="0"/>
              </a:rPr>
            </a:br>
            <a:r>
              <a:rPr lang="en-US">
                <a:solidFill>
                  <a:srgbClr val="000000"/>
                </a:solidFill>
                <a:latin typeface="Century Gothic" pitchFamily="34" charset="0"/>
              </a:rPr>
              <a:t>picture </a:t>
            </a:r>
            <a:br>
              <a:rPr lang="en-US">
                <a:solidFill>
                  <a:srgbClr val="000000"/>
                </a:solidFill>
                <a:latin typeface="Century Gothic" pitchFamily="34" charset="0"/>
              </a:rPr>
            </a:br>
            <a:r>
              <a:rPr lang="en-US">
                <a:solidFill>
                  <a:srgbClr val="000000"/>
                </a:solidFill>
                <a:latin typeface="Century Gothic" pitchFamily="34" charset="0"/>
              </a:rPr>
              <a:t>here.</a:t>
            </a:r>
          </a:p>
        </p:txBody>
      </p:sp>
      <p:sp>
        <p:nvSpPr>
          <p:cNvPr id="101396" name="Text Box 20"/>
          <p:cNvSpPr txBox="1">
            <a:spLocks noChangeArrowheads="1"/>
          </p:cNvSpPr>
          <p:nvPr/>
        </p:nvSpPr>
        <p:spPr bwMode="auto">
          <a:xfrm>
            <a:off x="5410200" y="3505200"/>
            <a:ext cx="1981200" cy="2362200"/>
          </a:xfrm>
          <a:prstGeom prst="rect">
            <a:avLst/>
          </a:prstGeom>
          <a:noFill/>
          <a:ln w="635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Century Gothic" pitchFamily="34" charset="0"/>
              </a:rPr>
              <a:t>Add a </a:t>
            </a:r>
            <a:br>
              <a:rPr lang="en-US">
                <a:solidFill>
                  <a:srgbClr val="000000"/>
                </a:solidFill>
                <a:latin typeface="Century Gothic" pitchFamily="34" charset="0"/>
              </a:rPr>
            </a:br>
            <a:r>
              <a:rPr lang="en-US">
                <a:solidFill>
                  <a:srgbClr val="000000"/>
                </a:solidFill>
                <a:latin typeface="Century Gothic" pitchFamily="34" charset="0"/>
              </a:rPr>
              <a:t>picture </a:t>
            </a:r>
            <a:br>
              <a:rPr lang="en-US">
                <a:solidFill>
                  <a:srgbClr val="000000"/>
                </a:solidFill>
                <a:latin typeface="Century Gothic" pitchFamily="34" charset="0"/>
              </a:rPr>
            </a:br>
            <a:r>
              <a:rPr lang="en-US">
                <a:solidFill>
                  <a:srgbClr val="000000"/>
                </a:solidFill>
                <a:latin typeface="Century Gothic" pitchFamily="34" charset="0"/>
              </a:rPr>
              <a:t>here.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State Flag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Describe the flag and why this design was chosen for your state. </a:t>
            </a:r>
          </a:p>
        </p:txBody>
      </p:sp>
      <p:sp>
        <p:nvSpPr>
          <p:cNvPr id="129028" name="Text Box 4"/>
          <p:cNvSpPr txBox="1">
            <a:spLocks noChangeArrowheads="1"/>
          </p:cNvSpPr>
          <p:nvPr/>
        </p:nvSpPr>
        <p:spPr bwMode="auto">
          <a:xfrm>
            <a:off x="1524000" y="2971800"/>
            <a:ext cx="5867400" cy="2590800"/>
          </a:xfrm>
          <a:prstGeom prst="rect">
            <a:avLst/>
          </a:prstGeom>
          <a:noFill/>
          <a:ln w="635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Century Gothic" pitchFamily="34" charset="0"/>
              </a:rPr>
              <a:t>Add a </a:t>
            </a:r>
            <a:br>
              <a:rPr lang="en-US">
                <a:solidFill>
                  <a:srgbClr val="000000"/>
                </a:solidFill>
                <a:latin typeface="Century Gothic" pitchFamily="34" charset="0"/>
              </a:rPr>
            </a:br>
            <a:r>
              <a:rPr lang="en-US">
                <a:solidFill>
                  <a:srgbClr val="000000"/>
                </a:solidFill>
                <a:latin typeface="Century Gothic" pitchFamily="34" charset="0"/>
              </a:rPr>
              <a:t>picture </a:t>
            </a:r>
            <a:br>
              <a:rPr lang="en-US">
                <a:solidFill>
                  <a:srgbClr val="000000"/>
                </a:solidFill>
                <a:latin typeface="Century Gothic" pitchFamily="34" charset="0"/>
              </a:rPr>
            </a:br>
            <a:r>
              <a:rPr lang="en-US">
                <a:solidFill>
                  <a:srgbClr val="000000"/>
                </a:solidFill>
                <a:latin typeface="Century Gothic" pitchFamily="34" charset="0"/>
              </a:rPr>
              <a:t>here.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State Nickname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Tell what is the state’s nickname. Write a short explanation of how your state got this nickname.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State History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First Inhabitants</a:t>
            </a:r>
          </a:p>
          <a:p>
            <a:pPr lvl="1"/>
            <a:r>
              <a:rPr lang="en-US"/>
              <a:t>Name the major tribes of Native Americans that lived in this state. Include a few interesting facts about these people.</a:t>
            </a:r>
          </a:p>
          <a:p>
            <a:r>
              <a:rPr lang="en-US"/>
              <a:t>Exploration</a:t>
            </a:r>
          </a:p>
          <a:p>
            <a:pPr lvl="1"/>
            <a:r>
              <a:rPr lang="en-US"/>
              <a:t>Which European explorers visited your state and where did they come from?</a:t>
            </a:r>
          </a:p>
          <a:p>
            <a:r>
              <a:rPr lang="en-US"/>
              <a:t>Settlement</a:t>
            </a:r>
          </a:p>
          <a:p>
            <a:pPr lvl="1"/>
            <a:r>
              <a:rPr lang="en-US"/>
              <a:t>Where was the first post-explorer settlement located in your state? Who started it and why?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State History, continued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Colonial Days</a:t>
            </a:r>
          </a:p>
          <a:p>
            <a:pPr lvl="1"/>
            <a:r>
              <a:rPr lang="en-US"/>
              <a:t>If your state was one of the original thirteen colonies, explain what life was probably like during that time.</a:t>
            </a:r>
          </a:p>
          <a:p>
            <a:r>
              <a:rPr lang="en-US"/>
              <a:t>Territorial Days</a:t>
            </a:r>
          </a:p>
          <a:p>
            <a:pPr lvl="1"/>
            <a:r>
              <a:rPr lang="en-US"/>
              <a:t>If your state was a territory before it became a state, explain when the United States Congress created the territory. Explain how settlers were able to obtain land in the new territory.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533400" y="1600200"/>
            <a:ext cx="8153400" cy="2392363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40000"/>
              </a:spcBef>
              <a:buClr>
                <a:srgbClr val="000000"/>
              </a:buClr>
            </a:pPr>
            <a:r>
              <a:rPr lang="en-US" sz="2400">
                <a:solidFill>
                  <a:srgbClr val="000000"/>
                </a:solidFill>
                <a:latin typeface="Century Gothic" pitchFamily="34" charset="0"/>
              </a:rPr>
              <a:t>This state became the _____ state in the United States in __________. </a:t>
            </a:r>
          </a:p>
          <a:p>
            <a:pPr eaLnBrk="1" hangingPunct="1">
              <a:spcBef>
                <a:spcPct val="40000"/>
              </a:spcBef>
              <a:buClr>
                <a:srgbClr val="000000"/>
              </a:buClr>
            </a:pPr>
            <a:endParaRPr lang="en-US" sz="2400">
              <a:solidFill>
                <a:srgbClr val="000000"/>
              </a:solidFill>
              <a:latin typeface="Century Gothic" pitchFamily="34" charset="0"/>
            </a:endParaRPr>
          </a:p>
          <a:p>
            <a:pPr eaLnBrk="1" hangingPunct="1">
              <a:spcBef>
                <a:spcPct val="40000"/>
              </a:spcBef>
              <a:buClr>
                <a:srgbClr val="000000"/>
              </a:buClr>
            </a:pPr>
            <a:r>
              <a:rPr lang="en-US" sz="2400">
                <a:solidFill>
                  <a:srgbClr val="000000"/>
                </a:solidFill>
                <a:latin typeface="Century Gothic" pitchFamily="34" charset="0"/>
              </a:rPr>
              <a:t>The first Governor of the state was _________________.</a:t>
            </a:r>
          </a:p>
          <a:p>
            <a:pPr>
              <a:spcBef>
                <a:spcPct val="50000"/>
              </a:spcBef>
            </a:pPr>
            <a:endParaRPr lang="en-US" sz="2400">
              <a:latin typeface="Century Gothic" pitchFamily="34" charset="0"/>
            </a:endParaRPr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Statehood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Government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National Government</a:t>
            </a:r>
          </a:p>
          <a:p>
            <a:pPr lvl="1"/>
            <a:r>
              <a:rPr lang="en-US"/>
              <a:t>Name the current United States Senators and Representatives.</a:t>
            </a:r>
          </a:p>
          <a:p>
            <a:r>
              <a:rPr lang="en-US"/>
              <a:t>State Government</a:t>
            </a:r>
          </a:p>
          <a:p>
            <a:pPr lvl="1"/>
            <a:r>
              <a:rPr lang="en-US"/>
              <a:t>Name the current governor.</a:t>
            </a:r>
          </a:p>
          <a:p>
            <a:pPr lvl="1"/>
            <a:r>
              <a:rPr lang="en-US"/>
              <a:t>Describe the state’s legislature.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Maps</a:t>
            </a:r>
          </a:p>
        </p:txBody>
      </p:sp>
      <p:sp>
        <p:nvSpPr>
          <p:cNvPr id="115716" name="Text Box 4"/>
          <p:cNvSpPr txBox="1">
            <a:spLocks noChangeArrowheads="1"/>
          </p:cNvSpPr>
          <p:nvPr/>
        </p:nvSpPr>
        <p:spPr bwMode="auto">
          <a:xfrm>
            <a:off x="533400" y="1600200"/>
            <a:ext cx="8153400" cy="4619625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40000"/>
              </a:spcBef>
              <a:buClr>
                <a:srgbClr val="000000"/>
              </a:buClr>
            </a:pPr>
            <a:r>
              <a:rPr lang="en-US" sz="2400">
                <a:solidFill>
                  <a:srgbClr val="000000"/>
                </a:solidFill>
                <a:latin typeface="Century Gothic" pitchFamily="34" charset="0"/>
              </a:rPr>
              <a:t>In this space, insert a political and/or physical map of your state. Point out the state capital.</a:t>
            </a:r>
          </a:p>
          <a:p>
            <a:pPr eaLnBrk="1" hangingPunct="1">
              <a:spcBef>
                <a:spcPct val="40000"/>
              </a:spcBef>
              <a:buClr>
                <a:srgbClr val="000000"/>
              </a:buClr>
            </a:pPr>
            <a:endParaRPr lang="en-US" sz="2400">
              <a:solidFill>
                <a:srgbClr val="000000"/>
              </a:solidFill>
              <a:latin typeface="Century Gothic" pitchFamily="34" charset="0"/>
            </a:endParaRPr>
          </a:p>
          <a:p>
            <a:pPr eaLnBrk="1" hangingPunct="1">
              <a:spcBef>
                <a:spcPct val="40000"/>
              </a:spcBef>
              <a:buClr>
                <a:srgbClr val="000000"/>
              </a:buClr>
            </a:pPr>
            <a:endParaRPr lang="en-US" sz="2400">
              <a:solidFill>
                <a:srgbClr val="000000"/>
              </a:solidFill>
              <a:latin typeface="Century Gothic" pitchFamily="34" charset="0"/>
            </a:endParaRPr>
          </a:p>
          <a:p>
            <a:pPr eaLnBrk="1" hangingPunct="1">
              <a:spcBef>
                <a:spcPct val="40000"/>
              </a:spcBef>
              <a:buClr>
                <a:srgbClr val="000000"/>
              </a:buClr>
            </a:pPr>
            <a:endParaRPr lang="en-US" sz="2400">
              <a:solidFill>
                <a:srgbClr val="000000"/>
              </a:solidFill>
              <a:latin typeface="Century Gothic" pitchFamily="34" charset="0"/>
            </a:endParaRPr>
          </a:p>
          <a:p>
            <a:pPr eaLnBrk="1" hangingPunct="1">
              <a:spcBef>
                <a:spcPct val="40000"/>
              </a:spcBef>
              <a:buClr>
                <a:srgbClr val="000000"/>
              </a:buClr>
            </a:pPr>
            <a:endParaRPr lang="en-US" sz="2400">
              <a:solidFill>
                <a:srgbClr val="000000"/>
              </a:solidFill>
              <a:latin typeface="Century Gothic" pitchFamily="34" charset="0"/>
            </a:endParaRPr>
          </a:p>
          <a:p>
            <a:pPr eaLnBrk="1" hangingPunct="1">
              <a:spcBef>
                <a:spcPct val="40000"/>
              </a:spcBef>
              <a:buClr>
                <a:srgbClr val="000000"/>
              </a:buClr>
            </a:pPr>
            <a:endParaRPr lang="en-US" sz="2400">
              <a:solidFill>
                <a:srgbClr val="000000"/>
              </a:solidFill>
              <a:latin typeface="Century Gothic" pitchFamily="34" charset="0"/>
            </a:endParaRPr>
          </a:p>
          <a:p>
            <a:pPr eaLnBrk="1" hangingPunct="1">
              <a:spcBef>
                <a:spcPct val="40000"/>
              </a:spcBef>
              <a:buClr>
                <a:srgbClr val="000000"/>
              </a:buClr>
            </a:pPr>
            <a:r>
              <a:rPr lang="en-US" sz="2400">
                <a:solidFill>
                  <a:srgbClr val="000000"/>
                </a:solidFill>
                <a:latin typeface="Century Gothic" pitchFamily="34" charset="0"/>
              </a:rPr>
              <a:t>Note: Check out Clip art and Media on office Online at </a:t>
            </a:r>
            <a:r>
              <a:rPr lang="en-US" sz="2400">
                <a:solidFill>
                  <a:srgbClr val="000000"/>
                </a:solidFill>
                <a:latin typeface="Century Gothic" pitchFamily="34" charset="0"/>
                <a:hlinkClick r:id="rId2"/>
              </a:rPr>
              <a:t>http://office.microsoft.com/clipart</a:t>
            </a:r>
            <a:r>
              <a:rPr lang="en-US" sz="2400">
                <a:solidFill>
                  <a:srgbClr val="000000"/>
                </a:solidFill>
                <a:latin typeface="Century Gothic" pitchFamily="34" charset="0"/>
              </a:rPr>
              <a:t> for maps and other graphics of your state.</a:t>
            </a:r>
            <a:endParaRPr lang="en-US" sz="240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tion for report on state">
  <a:themeElements>
    <a:clrScheme name="Fireworks 9">
      <a:dk1>
        <a:srgbClr val="000099"/>
      </a:dk1>
      <a:lt1>
        <a:srgbClr val="FFFFFF"/>
      </a:lt1>
      <a:dk2>
        <a:srgbClr val="FFFFFF"/>
      </a:dk2>
      <a:lt2>
        <a:srgbClr val="99CCFF"/>
      </a:lt2>
      <a:accent1>
        <a:srgbClr val="0099CC"/>
      </a:accent1>
      <a:accent2>
        <a:srgbClr val="CC0000"/>
      </a:accent2>
      <a:accent3>
        <a:srgbClr val="FFFFFF"/>
      </a:accent3>
      <a:accent4>
        <a:srgbClr val="000082"/>
      </a:accent4>
      <a:accent5>
        <a:srgbClr val="AACAE2"/>
      </a:accent5>
      <a:accent6>
        <a:srgbClr val="B90000"/>
      </a:accent6>
      <a:hlink>
        <a:srgbClr val="0099FF"/>
      </a:hlink>
      <a:folHlink>
        <a:srgbClr val="66CCFF"/>
      </a:folHlink>
    </a:clrScheme>
    <a:fontScheme name="Firework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  <a:cs typeface="Times New Roman" pitchFamily="18" charset="0"/>
          </a:defRPr>
        </a:defPPr>
      </a:lstStyle>
    </a:lnDef>
  </a:objectDefaults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works 7">
        <a:dk1>
          <a:srgbClr val="A50021"/>
        </a:dk1>
        <a:lt1>
          <a:srgbClr val="FFFFFF"/>
        </a:lt1>
        <a:dk2>
          <a:srgbClr val="FFFFFF"/>
        </a:dk2>
        <a:lt2>
          <a:srgbClr val="C27474"/>
        </a:lt2>
        <a:accent1>
          <a:srgbClr val="A50021"/>
        </a:accent1>
        <a:accent2>
          <a:srgbClr val="D19FA6"/>
        </a:accent2>
        <a:accent3>
          <a:srgbClr val="FFFFFF"/>
        </a:accent3>
        <a:accent4>
          <a:srgbClr val="8C001B"/>
        </a:accent4>
        <a:accent5>
          <a:srgbClr val="CFAAAB"/>
        </a:accent5>
        <a:accent6>
          <a:srgbClr val="BD9096"/>
        </a:accent6>
        <a:hlink>
          <a:srgbClr val="A50021"/>
        </a:hlink>
        <a:folHlink>
          <a:srgbClr val="FE1F0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works 8">
        <a:dk1>
          <a:srgbClr val="A50021"/>
        </a:dk1>
        <a:lt1>
          <a:srgbClr val="FFFFFF"/>
        </a:lt1>
        <a:dk2>
          <a:srgbClr val="FFFFFF"/>
        </a:dk2>
        <a:lt2>
          <a:srgbClr val="C27474"/>
        </a:lt2>
        <a:accent1>
          <a:srgbClr val="772F3B"/>
        </a:accent1>
        <a:accent2>
          <a:srgbClr val="D19FA6"/>
        </a:accent2>
        <a:accent3>
          <a:srgbClr val="FFFFFF"/>
        </a:accent3>
        <a:accent4>
          <a:srgbClr val="8C001B"/>
        </a:accent4>
        <a:accent5>
          <a:srgbClr val="BDADAF"/>
        </a:accent5>
        <a:accent6>
          <a:srgbClr val="BD9096"/>
        </a:accent6>
        <a:hlink>
          <a:srgbClr val="A50021"/>
        </a:hlink>
        <a:folHlink>
          <a:srgbClr val="FE1F0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works 9">
        <a:dk1>
          <a:srgbClr val="000099"/>
        </a:dk1>
        <a:lt1>
          <a:srgbClr val="FFFFFF"/>
        </a:lt1>
        <a:dk2>
          <a:srgbClr val="FFFFFF"/>
        </a:dk2>
        <a:lt2>
          <a:srgbClr val="99CCFF"/>
        </a:lt2>
        <a:accent1>
          <a:srgbClr val="0099CC"/>
        </a:accent1>
        <a:accent2>
          <a:srgbClr val="CC0000"/>
        </a:accent2>
        <a:accent3>
          <a:srgbClr val="FFFFFF"/>
        </a:accent3>
        <a:accent4>
          <a:srgbClr val="000082"/>
        </a:accent4>
        <a:accent5>
          <a:srgbClr val="AACAE2"/>
        </a:accent5>
        <a:accent6>
          <a:srgbClr val="B90000"/>
        </a:accent6>
        <a:hlink>
          <a:srgbClr val="00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for report on state</Template>
  <TotalTime>1</TotalTime>
  <Words>479</Words>
  <Application>Microsoft Office PowerPoint</Application>
  <PresentationFormat>On-screen Show (4:3)</PresentationFormat>
  <Paragraphs>87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Presentation for report on state</vt:lpstr>
      <vt:lpstr>My State: [Name of Your State]</vt:lpstr>
      <vt:lpstr>Symbols of [name of your state]</vt:lpstr>
      <vt:lpstr>State Flag</vt:lpstr>
      <vt:lpstr>State Nickname</vt:lpstr>
      <vt:lpstr>State History</vt:lpstr>
      <vt:lpstr>State History, continued</vt:lpstr>
      <vt:lpstr>Statehood</vt:lpstr>
      <vt:lpstr>Government</vt:lpstr>
      <vt:lpstr>Maps</vt:lpstr>
      <vt:lpstr>Population</vt:lpstr>
      <vt:lpstr>Economy</vt:lpstr>
      <vt:lpstr>Weather</vt:lpstr>
      <vt:lpstr>Natural Resources</vt:lpstr>
      <vt:lpstr>Natural Resources, continued</vt:lpstr>
      <vt:lpstr>Places to Visit</vt:lpstr>
      <vt:lpstr>Famous People</vt:lpstr>
      <vt:lpstr>State Motto</vt:lpstr>
      <vt:lpstr>Works Cited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Our 50 States: [Name of Your State]</dc:title>
  <dc:creator>Sue Patrick</dc:creator>
  <cp:lastModifiedBy>Sue Patrick</cp:lastModifiedBy>
  <cp:revision>3</cp:revision>
  <cp:lastPrinted>2001-06-01T13:12:48Z</cp:lastPrinted>
  <dcterms:created xsi:type="dcterms:W3CDTF">2007-05-04T03:33:36Z</dcterms:created>
  <dcterms:modified xsi:type="dcterms:W3CDTF">2010-10-01T12:38:34Z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TC010183741033</vt:lpwstr>
  </property>
</Properties>
</file>